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5"/>
  </p:notesMasterIdLst>
  <p:sldIdLst>
    <p:sldId id="256" r:id="rId5"/>
    <p:sldId id="258" r:id="rId6"/>
    <p:sldId id="259" r:id="rId7"/>
    <p:sldId id="274" r:id="rId8"/>
    <p:sldId id="277" r:id="rId9"/>
    <p:sldId id="275" r:id="rId10"/>
    <p:sldId id="269" r:id="rId11"/>
    <p:sldId id="276" r:id="rId12"/>
    <p:sldId id="260"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77D"/>
    <a:srgbClr val="9B9BBD"/>
    <a:srgbClr val="69699D"/>
    <a:srgbClr val="E0E0EB"/>
    <a:srgbClr val="CDCDDE"/>
    <a:srgbClr val="EBEBF1"/>
    <a:srgbClr val="F5F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84" autoAdjust="0"/>
    <p:restoredTop sz="94660"/>
  </p:normalViewPr>
  <p:slideViewPr>
    <p:cSldViewPr snapToGrid="0" showGuides="1">
      <p:cViewPr varScale="1">
        <p:scale>
          <a:sx n="109" d="100"/>
          <a:sy n="109" d="100"/>
        </p:scale>
        <p:origin x="-2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F839A9-22B3-4E0F-A92F-E92CF2E407F9}" type="datetimeFigureOut">
              <a:rPr lang="en-GB" smtClean="0"/>
              <a:t>29/04/2015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6CD2CB-93FD-4327-9833-5DD15B288F96}" type="slidenum">
              <a:rPr lang="en-GB" smtClean="0"/>
              <a:t>‹#›</a:t>
            </a:fld>
            <a:endParaRPr lang="en-GB"/>
          </a:p>
        </p:txBody>
      </p:sp>
    </p:spTree>
    <p:extLst>
      <p:ext uri="{BB962C8B-B14F-4D97-AF65-F5344CB8AC3E}">
        <p14:creationId xmlns:p14="http://schemas.microsoft.com/office/powerpoint/2010/main" val="2441211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9144000" cy="6858000"/>
          </a:xfrm>
          <a:prstGeom prst="rect">
            <a:avLst/>
          </a:prstGeom>
        </p:spPr>
      </p:pic>
      <p:pic>
        <p:nvPicPr>
          <p:cNvPr id="7" name="Picture 6"/>
          <p:cNvPicPr>
            <a:picLocks noChangeAspect="1"/>
          </p:cNvPicPr>
          <p:nvPr userDrawn="1"/>
        </p:nvPicPr>
        <p:blipFill rotWithShape="1">
          <a:blip r:embed="rId3" cstate="print">
            <a:extLst>
              <a:ext uri="{28A0092B-C50C-407E-A947-70E740481C1C}">
                <a14:useLocalDpi xmlns:a14="http://schemas.microsoft.com/office/drawing/2010/main" val="0"/>
              </a:ext>
            </a:extLst>
          </a:blip>
          <a:srcRect l="13538" t="32346" r="13538" b="31563"/>
          <a:stretch/>
        </p:blipFill>
        <p:spPr>
          <a:xfrm>
            <a:off x="628650" y="5628833"/>
            <a:ext cx="3615398" cy="762742"/>
          </a:xfrm>
          <a:prstGeom prst="rect">
            <a:avLst/>
          </a:prstGeom>
        </p:spPr>
      </p:pic>
      <p:sp>
        <p:nvSpPr>
          <p:cNvPr id="2" name="Title 1"/>
          <p:cNvSpPr>
            <a:spLocks noGrp="1"/>
          </p:cNvSpPr>
          <p:nvPr>
            <p:ph type="ctrTitle" hasCustomPrompt="1"/>
          </p:nvPr>
        </p:nvSpPr>
        <p:spPr>
          <a:xfrm>
            <a:off x="685801" y="1362993"/>
            <a:ext cx="4816642" cy="1909595"/>
          </a:xfrm>
        </p:spPr>
        <p:txBody>
          <a:bodyPr lIns="0" anchor="ctr" anchorCtr="0">
            <a:normAutofit/>
          </a:bodyPr>
          <a:lstStyle>
            <a:lvl1pPr algn="l">
              <a:defRPr sz="5400" b="0">
                <a:solidFill>
                  <a:schemeClr val="bg1"/>
                </a:solidFill>
                <a:latin typeface="Trebuchet MS" panose="020B0603020202020204" pitchFamily="34" charset="0"/>
                <a:cs typeface="Arial" panose="020B0604020202020204" pitchFamily="34" charset="0"/>
              </a:defRPr>
            </a:lvl1pPr>
          </a:lstStyle>
          <a:p>
            <a:r>
              <a:rPr lang="en-US" dirty="0" smtClean="0"/>
              <a:t>Presentation Title Here</a:t>
            </a:r>
            <a:endParaRPr lang="en-US" dirty="0"/>
          </a:p>
        </p:txBody>
      </p:sp>
      <p:sp>
        <p:nvSpPr>
          <p:cNvPr id="3" name="Subtitle 2"/>
          <p:cNvSpPr>
            <a:spLocks noGrp="1"/>
          </p:cNvSpPr>
          <p:nvPr>
            <p:ph type="subTitle" idx="1" hasCustomPrompt="1"/>
          </p:nvPr>
        </p:nvSpPr>
        <p:spPr>
          <a:xfrm>
            <a:off x="685800" y="3441117"/>
            <a:ext cx="6858000" cy="697246"/>
          </a:xfr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Date here</a:t>
            </a:r>
            <a:endParaRPr lang="en-US" dirty="0"/>
          </a:p>
        </p:txBody>
      </p:sp>
      <p:sp>
        <p:nvSpPr>
          <p:cNvPr id="4" name="Date Placeholder 3"/>
          <p:cNvSpPr>
            <a:spLocks noGrp="1"/>
          </p:cNvSpPr>
          <p:nvPr>
            <p:ph type="dt" sz="half" idx="10"/>
          </p:nvPr>
        </p:nvSpPr>
        <p:spPr/>
        <p:txBody>
          <a:bodyPr/>
          <a:lstStyle/>
          <a:p>
            <a:fld id="{3EBF88AE-B750-4840-8845-B2A2E1577792}"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6708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a:xfrm>
            <a:off x="628651" y="2149643"/>
            <a:ext cx="3943349" cy="3096125"/>
          </a:xfrm>
        </p:spPr>
        <p:txBody>
          <a:bodyPr>
            <a:normAutofit/>
          </a:bodyPr>
          <a:lstStyle>
            <a:lvl1pPr marL="0" indent="0">
              <a:lnSpc>
                <a:spcPct val="125000"/>
              </a:lnSpc>
              <a:buFontTx/>
              <a:buNone/>
              <a:defRPr sz="1600">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a:t>
            </a:r>
          </a:p>
        </p:txBody>
      </p:sp>
      <p:sp>
        <p:nvSpPr>
          <p:cNvPr id="4" name="Date Placeholder 3"/>
          <p:cNvSpPr>
            <a:spLocks noGrp="1"/>
          </p:cNvSpPr>
          <p:nvPr>
            <p:ph type="dt" sz="half" idx="10"/>
          </p:nvPr>
        </p:nvSpPr>
        <p:spPr/>
        <p:txBody>
          <a:bodyPr/>
          <a:lstStyle/>
          <a:p>
            <a:fld id="{55FF82B6-DF04-4527-8E01-F9B804680975}"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
        <p:nvSpPr>
          <p:cNvPr id="8" name="Text Placeholder 7"/>
          <p:cNvSpPr>
            <a:spLocks noGrp="1"/>
          </p:cNvSpPr>
          <p:nvPr>
            <p:ph type="body" sz="quarter" idx="13"/>
          </p:nvPr>
        </p:nvSpPr>
        <p:spPr>
          <a:xfrm>
            <a:off x="628650" y="5583238"/>
            <a:ext cx="3782929" cy="773112"/>
          </a:xfrm>
        </p:spPr>
        <p:txBody>
          <a:bodyPr>
            <a:normAutofit/>
          </a:bodyPr>
          <a:lstStyle>
            <a:lvl1pPr marL="0" indent="0">
              <a:lnSpc>
                <a:spcPct val="110000"/>
              </a:lnSpc>
              <a:buFontTx/>
              <a:buNone/>
              <a:defRPr sz="1400" i="1">
                <a:solidFill>
                  <a:srgbClr val="37377D"/>
                </a:solidFill>
                <a:latin typeface="Trebuchet MS" panose="020B0603020202020204" pitchFamily="34" charset="0"/>
              </a:defRPr>
            </a:lvl1pPr>
          </a:lstStyle>
          <a:p>
            <a:pPr lvl="0"/>
            <a:r>
              <a:rPr lang="en-US" dirty="0" smtClean="0"/>
              <a:t>Click to edit Master text styles</a:t>
            </a:r>
            <a:endParaRPr lang="en-GB" dirty="0"/>
          </a:p>
        </p:txBody>
      </p:sp>
    </p:spTree>
    <p:extLst>
      <p:ext uri="{BB962C8B-B14F-4D97-AF65-F5344CB8AC3E}">
        <p14:creationId xmlns:p14="http://schemas.microsoft.com/office/powerpoint/2010/main" val="3949136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7B7C1299-7D15-41F0-B783-A8AC7024765F}" type="datetime1">
              <a:rPr lang="en-GB" smtClean="0"/>
              <a:t>29/04/2015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4035231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9B057C-4E61-4150-B00E-E4E1D1AAEEB1}" type="datetime1">
              <a:rPr lang="en-GB" smtClean="0"/>
              <a:t>29/04/2015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2554750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B1C9AB1-BCF2-4157-AE6A-5F0EB9FD259F}"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377348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losing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9144000" cy="6858000"/>
          </a:xfrm>
          <a:prstGeom prst="rect">
            <a:avLst/>
          </a:prstGeom>
        </p:spPr>
      </p:pic>
      <p:sp>
        <p:nvSpPr>
          <p:cNvPr id="2" name="Title 1"/>
          <p:cNvSpPr>
            <a:spLocks noGrp="1"/>
          </p:cNvSpPr>
          <p:nvPr>
            <p:ph type="ctrTitle" hasCustomPrompt="1"/>
          </p:nvPr>
        </p:nvSpPr>
        <p:spPr>
          <a:xfrm>
            <a:off x="685800" y="1362993"/>
            <a:ext cx="6857999" cy="1909595"/>
          </a:xfrm>
        </p:spPr>
        <p:txBody>
          <a:bodyPr lIns="0" anchor="ctr" anchorCtr="0">
            <a:normAutofit/>
          </a:bodyPr>
          <a:lstStyle>
            <a:lvl1pPr algn="l">
              <a:tabLst>
                <a:tab pos="2328863" algn="l"/>
              </a:tabLst>
              <a:defRPr sz="2800" b="0" baseline="0">
                <a:solidFill>
                  <a:schemeClr val="bg1"/>
                </a:solidFill>
                <a:latin typeface="Trebuchet MS" panose="020B0603020202020204" pitchFamily="34" charset="0"/>
                <a:cs typeface="Arial" panose="020B0604020202020204" pitchFamily="34" charset="0"/>
              </a:defRPr>
            </a:lvl1pPr>
          </a:lstStyle>
          <a:p>
            <a:r>
              <a:rPr lang="en-US" dirty="0" smtClean="0"/>
              <a:t>Presented by:	Name of Presenter</a:t>
            </a:r>
            <a:br>
              <a:rPr lang="en-US" dirty="0" smtClean="0"/>
            </a:br>
            <a:r>
              <a:rPr lang="en-US" dirty="0" smtClean="0"/>
              <a:t/>
            </a:r>
            <a:br>
              <a:rPr lang="en-US" dirty="0" smtClean="0"/>
            </a:br>
            <a:r>
              <a:rPr lang="en-US" dirty="0" smtClean="0"/>
              <a:t>Email:	Presenter’s email address</a:t>
            </a:r>
            <a:br>
              <a:rPr lang="en-US" dirty="0" smtClean="0"/>
            </a:br>
            <a:r>
              <a:rPr lang="en-US" dirty="0" smtClean="0"/>
              <a:t>Tel:	Presenter’s contact number</a:t>
            </a:r>
            <a:endParaRPr lang="en-US" dirty="0"/>
          </a:p>
        </p:txBody>
      </p:sp>
      <p:sp>
        <p:nvSpPr>
          <p:cNvPr id="3" name="Subtitle 2"/>
          <p:cNvSpPr>
            <a:spLocks noGrp="1"/>
          </p:cNvSpPr>
          <p:nvPr>
            <p:ph type="subTitle" idx="1" hasCustomPrompt="1"/>
          </p:nvPr>
        </p:nvSpPr>
        <p:spPr>
          <a:xfrm>
            <a:off x="685800" y="3441117"/>
            <a:ext cx="6858000" cy="697246"/>
          </a:xfr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Date here</a:t>
            </a:r>
            <a:endParaRPr lang="en-US" dirty="0"/>
          </a:p>
        </p:txBody>
      </p:sp>
      <p:sp>
        <p:nvSpPr>
          <p:cNvPr id="4" name="Date Placeholder 3"/>
          <p:cNvSpPr>
            <a:spLocks noGrp="1"/>
          </p:cNvSpPr>
          <p:nvPr>
            <p:ph type="dt" sz="half" idx="10"/>
          </p:nvPr>
        </p:nvSpPr>
        <p:spPr/>
        <p:txBody>
          <a:bodyPr/>
          <a:lstStyle/>
          <a:p>
            <a:fld id="{156609CA-A279-4E6F-A228-A252EDBAFA43}"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13538" t="32346" r="13538" b="31563"/>
          <a:stretch/>
        </p:blipFill>
        <p:spPr>
          <a:xfrm>
            <a:off x="628650" y="5628833"/>
            <a:ext cx="3615398" cy="762742"/>
          </a:xfrm>
          <a:prstGeom prst="rect">
            <a:avLst/>
          </a:prstGeom>
        </p:spPr>
      </p:pic>
    </p:spTree>
    <p:extLst>
      <p:ext uri="{BB962C8B-B14F-4D97-AF65-F5344CB8AC3E}">
        <p14:creationId xmlns:p14="http://schemas.microsoft.com/office/powerpoint/2010/main" val="13485128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p:txBody>
          <a:bodyPr/>
          <a:lstStyle>
            <a:lvl1pPr>
              <a:spcAft>
                <a:spcPts val="600"/>
              </a:spcAft>
              <a:defRPr>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endParaRPr lang="en-US" dirty="0" smtClean="0"/>
          </a:p>
          <a:p>
            <a:pPr lvl="0"/>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endParaRPr lang="en-US" dirty="0" smtClean="0"/>
          </a:p>
          <a:p>
            <a:pPr lvl="0"/>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a:t>
            </a:r>
          </a:p>
          <a:p>
            <a:pPr lvl="0"/>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endParaRPr lang="en-US" dirty="0" smtClean="0"/>
          </a:p>
          <a:p>
            <a:pPr lvl="0"/>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endParaRPr lang="en-US" dirty="0" smtClean="0"/>
          </a:p>
          <a:p>
            <a:pPr lvl="0"/>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Date Placeholder 3"/>
          <p:cNvSpPr>
            <a:spLocks noGrp="1"/>
          </p:cNvSpPr>
          <p:nvPr>
            <p:ph type="dt" sz="half" idx="10"/>
          </p:nvPr>
        </p:nvSpPr>
        <p:spPr/>
        <p:txBody>
          <a:bodyPr/>
          <a:lstStyle/>
          <a:p>
            <a:fld id="{98E3B6C8-A4AB-4BBE-9C03-B890119977C7}"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32553368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no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a:xfrm>
            <a:off x="628650" y="2149643"/>
            <a:ext cx="7886700" cy="4027320"/>
          </a:xfrm>
        </p:spPr>
        <p:txBody>
          <a:bodyPr/>
          <a:lstStyle>
            <a:lvl1pPr marL="0" indent="0">
              <a:lnSpc>
                <a:spcPct val="125000"/>
              </a:lnSpc>
              <a:buFontTx/>
              <a:buNone/>
              <a:defRPr>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a:t>
            </a:r>
          </a:p>
        </p:txBody>
      </p:sp>
      <p:sp>
        <p:nvSpPr>
          <p:cNvPr id="4" name="Date Placeholder 3"/>
          <p:cNvSpPr>
            <a:spLocks noGrp="1"/>
          </p:cNvSpPr>
          <p:nvPr>
            <p:ph type="dt" sz="half" idx="10"/>
          </p:nvPr>
        </p:nvSpPr>
        <p:spPr/>
        <p:txBody>
          <a:bodyPr/>
          <a:lstStyle/>
          <a:p>
            <a:fld id="{C8EBF810-C2D7-4858-A9A0-09B05EE5CE5C}"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4328610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atin typeface="Trebuchet MS" panose="020B0603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latin typeface="Trebuchet MS" panose="020B0603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D75E594C-5F82-4DB3-B6F5-E873E3EFAA74}"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3472569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sz="half" idx="1" hasCustomPrompt="1"/>
          </p:nvPr>
        </p:nvSpPr>
        <p:spPr>
          <a:xfrm>
            <a:off x="628650" y="3561347"/>
            <a:ext cx="3886200" cy="2615616"/>
          </a:xfrm>
        </p:spPr>
        <p:txBody>
          <a:bodyPr>
            <a:normAutofit/>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baseline="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Content Placeholder 3"/>
          <p:cNvSpPr>
            <a:spLocks noGrp="1"/>
          </p:cNvSpPr>
          <p:nvPr>
            <p:ph sz="half" idx="2" hasCustomPrompt="1"/>
          </p:nvPr>
        </p:nvSpPr>
        <p:spPr>
          <a:xfrm>
            <a:off x="4629150" y="3561347"/>
            <a:ext cx="3886200" cy="2615616"/>
          </a:xfrm>
        </p:spPr>
        <p:txBody>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5" name="Date Placeholder 4"/>
          <p:cNvSpPr>
            <a:spLocks noGrp="1"/>
          </p:cNvSpPr>
          <p:nvPr>
            <p:ph type="dt" sz="half" idx="10"/>
          </p:nvPr>
        </p:nvSpPr>
        <p:spPr/>
        <p:txBody>
          <a:bodyPr/>
          <a:lstStyle/>
          <a:p>
            <a:fld id="{C0D5B89D-E8B3-4278-91F4-57FC08890E7A}" type="datetime1">
              <a:rPr lang="en-GB" smtClean="0"/>
              <a:t>29/04/2015</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F34D92-1F3A-472D-85CE-E6DD218884AD}" type="slidenum">
              <a:rPr lang="en-GB" smtClean="0"/>
              <a:t>‹#›</a:t>
            </a:fld>
            <a:endParaRPr lang="en-GB"/>
          </a:p>
        </p:txBody>
      </p:sp>
      <p:sp>
        <p:nvSpPr>
          <p:cNvPr id="9" name="Text Placeholder 8"/>
          <p:cNvSpPr>
            <a:spLocks noGrp="1"/>
          </p:cNvSpPr>
          <p:nvPr>
            <p:ph type="body" sz="quarter" idx="13" hasCustomPrompt="1"/>
          </p:nvPr>
        </p:nvSpPr>
        <p:spPr>
          <a:xfrm>
            <a:off x="628649" y="2005097"/>
            <a:ext cx="7886701" cy="1232484"/>
          </a:xfrm>
        </p:spPr>
        <p:txBody>
          <a:bodyPr/>
          <a:lstStyle>
            <a:lvl1pPr marL="0" indent="0">
              <a:lnSpc>
                <a:spcPct val="100000"/>
              </a:lnSpc>
              <a:buFontTx/>
              <a:buNone/>
              <a:defRPr>
                <a:solidFill>
                  <a:srgbClr val="37377D"/>
                </a:solidFill>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a:t>
            </a:r>
          </a:p>
        </p:txBody>
      </p:sp>
    </p:spTree>
    <p:extLst>
      <p:ext uri="{BB962C8B-B14F-4D97-AF65-F5344CB8AC3E}">
        <p14:creationId xmlns:p14="http://schemas.microsoft.com/office/powerpoint/2010/main" val="303934205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no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sz="half" idx="1" hasCustomPrompt="1"/>
          </p:nvPr>
        </p:nvSpPr>
        <p:spPr>
          <a:xfrm>
            <a:off x="628650" y="2060494"/>
            <a:ext cx="3886200" cy="4116469"/>
          </a:xfrm>
        </p:spPr>
        <p:txBody>
          <a:bodyPr>
            <a:normAutofit/>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baseline="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Content Placeholder 3"/>
          <p:cNvSpPr>
            <a:spLocks noGrp="1"/>
          </p:cNvSpPr>
          <p:nvPr>
            <p:ph sz="half" idx="2" hasCustomPrompt="1"/>
          </p:nvPr>
        </p:nvSpPr>
        <p:spPr>
          <a:xfrm>
            <a:off x="4629150" y="2060494"/>
            <a:ext cx="3886200" cy="4116469"/>
          </a:xfrm>
        </p:spPr>
        <p:txBody>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5" name="Date Placeholder 4"/>
          <p:cNvSpPr>
            <a:spLocks noGrp="1"/>
          </p:cNvSpPr>
          <p:nvPr>
            <p:ph type="dt" sz="half" idx="10"/>
          </p:nvPr>
        </p:nvSpPr>
        <p:spPr/>
        <p:txBody>
          <a:bodyPr/>
          <a:lstStyle/>
          <a:p>
            <a:fld id="{C22EBF28-25E5-4EE9-B039-3177A5EB3937}" type="datetime1">
              <a:rPr lang="en-GB" smtClean="0"/>
              <a:t>29/04/2015</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21445213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3 blue bars">
    <p:spTree>
      <p:nvGrpSpPr>
        <p:cNvPr id="1" name=""/>
        <p:cNvGrpSpPr/>
        <p:nvPr/>
      </p:nvGrpSpPr>
      <p:grpSpPr>
        <a:xfrm>
          <a:off x="0" y="0"/>
          <a:ext cx="0" cy="0"/>
          <a:chOff x="0" y="0"/>
          <a:chExt cx="0" cy="0"/>
        </a:xfrm>
      </p:grpSpPr>
      <p:sp>
        <p:nvSpPr>
          <p:cNvPr id="9" name="Freeform 8"/>
          <p:cNvSpPr/>
          <p:nvPr userDrawn="1"/>
        </p:nvSpPr>
        <p:spPr>
          <a:xfrm>
            <a:off x="695325" y="1977190"/>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11" name="Freeform 10"/>
          <p:cNvSpPr/>
          <p:nvPr userDrawn="1"/>
        </p:nvSpPr>
        <p:spPr>
          <a:xfrm>
            <a:off x="695325" y="5021722"/>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10" name="Freeform 9"/>
          <p:cNvSpPr/>
          <p:nvPr userDrawn="1"/>
        </p:nvSpPr>
        <p:spPr>
          <a:xfrm>
            <a:off x="695325" y="3499456"/>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4" name="Date Placeholder 3"/>
          <p:cNvSpPr>
            <a:spLocks noGrp="1"/>
          </p:cNvSpPr>
          <p:nvPr>
            <p:ph type="dt" sz="half" idx="10"/>
          </p:nvPr>
        </p:nvSpPr>
        <p:spPr/>
        <p:txBody>
          <a:bodyPr/>
          <a:lstStyle/>
          <a:p>
            <a:fld id="{083FCB64-4719-4AAC-8C77-185AFA4FCB72}" type="datetime1">
              <a:rPr lang="en-GB" smtClean="0"/>
              <a:t>29/04/2015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
        <p:nvSpPr>
          <p:cNvPr id="13" name="Text Placeholder 12"/>
          <p:cNvSpPr>
            <a:spLocks noGrp="1"/>
          </p:cNvSpPr>
          <p:nvPr>
            <p:ph type="body" sz="quarter" idx="13"/>
          </p:nvPr>
        </p:nvSpPr>
        <p:spPr>
          <a:xfrm>
            <a:off x="1209757" y="2047039"/>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
        <p:nvSpPr>
          <p:cNvPr id="14" name="Text Placeholder 12"/>
          <p:cNvSpPr>
            <a:spLocks noGrp="1"/>
          </p:cNvSpPr>
          <p:nvPr>
            <p:ph type="body" sz="quarter" idx="14"/>
          </p:nvPr>
        </p:nvSpPr>
        <p:spPr>
          <a:xfrm>
            <a:off x="1209757" y="3569305"/>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
        <p:nvSpPr>
          <p:cNvPr id="15" name="Text Placeholder 12"/>
          <p:cNvSpPr>
            <a:spLocks noGrp="1"/>
          </p:cNvSpPr>
          <p:nvPr>
            <p:ph type="body" sz="quarter" idx="15"/>
          </p:nvPr>
        </p:nvSpPr>
        <p:spPr>
          <a:xfrm>
            <a:off x="1209757" y="5102225"/>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Tree>
    <p:extLst>
      <p:ext uri="{BB962C8B-B14F-4D97-AF65-F5344CB8AC3E}">
        <p14:creationId xmlns:p14="http://schemas.microsoft.com/office/powerpoint/2010/main" val="12577960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atin typeface="Trebuchet MS" panose="020B0603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atin typeface="Trebuchet MS" panose="020B0603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378FDF84-AC0D-4D6A-8DA1-98843DCE36E6}" type="datetime1">
              <a:rPr lang="en-GB" smtClean="0"/>
              <a:t>29/04/2015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6201307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94611"/>
            <a:ext cx="7886700" cy="79233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2149643"/>
            <a:ext cx="7886700" cy="40273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58D994-CCF6-4F0E-AC1E-14D0E6723E92}" type="datetime1">
              <a:rPr lang="en-GB" smtClean="0"/>
              <a:t>29/04/2015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355934"/>
            <a:ext cx="2057400" cy="365125"/>
          </a:xfrm>
          <a:prstGeom prst="rect">
            <a:avLst/>
          </a:prstGeom>
        </p:spPr>
        <p:txBody>
          <a:bodyPr vert="horz" lIns="91440" tIns="45720" rIns="91440" bIns="45720" rtlCol="0" anchor="ctr"/>
          <a:lstStyle>
            <a:lvl1pPr algn="r">
              <a:defRPr sz="1200">
                <a:solidFill>
                  <a:srgbClr val="37377D"/>
                </a:solidFill>
                <a:latin typeface="Arial" panose="020B0604020202020204" pitchFamily="34" charset="0"/>
                <a:cs typeface="Arial" panose="020B0604020202020204" pitchFamily="34" charset="0"/>
              </a:defRPr>
            </a:lvl1pPr>
          </a:lstStyle>
          <a:p>
            <a:fld id="{ACF34D92-1F3A-472D-85CE-E6DD218884AD}" type="slidenum">
              <a:rPr lang="en-GB" smtClean="0"/>
              <a:pPr/>
              <a:t>‹#›</a:t>
            </a:fld>
            <a:endParaRPr lang="en-GB" dirty="0"/>
          </a:p>
        </p:txBody>
      </p:sp>
      <p:cxnSp>
        <p:nvCxnSpPr>
          <p:cNvPr id="8" name="Straight Connector 7"/>
          <p:cNvCxnSpPr/>
          <p:nvPr userDrawn="1"/>
        </p:nvCxnSpPr>
        <p:spPr>
          <a:xfrm>
            <a:off x="628650" y="866275"/>
            <a:ext cx="8515350" cy="0"/>
          </a:xfrm>
          <a:prstGeom prst="line">
            <a:avLst/>
          </a:prstGeom>
          <a:ln>
            <a:solidFill>
              <a:srgbClr val="37377D"/>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28408" y="315267"/>
            <a:ext cx="2259171" cy="451306"/>
          </a:xfrm>
          <a:prstGeom prst="rect">
            <a:avLst/>
          </a:prstGeom>
        </p:spPr>
      </p:pic>
    </p:spTree>
    <p:extLst>
      <p:ext uri="{BB962C8B-B14F-4D97-AF65-F5344CB8AC3E}">
        <p14:creationId xmlns:p14="http://schemas.microsoft.com/office/powerpoint/2010/main" val="3434448368"/>
      </p:ext>
    </p:extLst>
  </p:cSld>
  <p:clrMap bg1="lt1" tx1="dk1" bg2="lt2" tx2="dk2" accent1="accent1" accent2="accent2" accent3="accent3" accent4="accent4" accent5="accent5" accent6="accent6" hlink="hlink" folHlink="folHlink"/>
  <p:sldLayoutIdLst>
    <p:sldLayoutId id="2147483685" r:id="rId1"/>
    <p:sldLayoutId id="2147483699" r:id="rId2"/>
    <p:sldLayoutId id="2147483686" r:id="rId3"/>
    <p:sldLayoutId id="2147483696" r:id="rId4"/>
    <p:sldLayoutId id="2147483687" r:id="rId5"/>
    <p:sldLayoutId id="2147483688" r:id="rId6"/>
    <p:sldLayoutId id="2147483700" r:id="rId7"/>
    <p:sldLayoutId id="2147483697" r:id="rId8"/>
    <p:sldLayoutId id="2147483689" r:id="rId9"/>
    <p:sldLayoutId id="2147483698" r:id="rId10"/>
    <p:sldLayoutId id="2147483690" r:id="rId11"/>
    <p:sldLayoutId id="2147483691" r:id="rId12"/>
    <p:sldLayoutId id="2147483694"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2800" kern="1200">
          <a:solidFill>
            <a:srgbClr val="37377D"/>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37377D"/>
        </a:buClr>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362993"/>
            <a:ext cx="8176846" cy="1909595"/>
          </a:xfrm>
        </p:spPr>
        <p:txBody>
          <a:bodyPr>
            <a:noAutofit/>
          </a:bodyPr>
          <a:lstStyle/>
          <a:p>
            <a:r>
              <a:rPr lang="en-GB" sz="4000" dirty="0" smtClean="0"/>
              <a:t>The Commonwealth Secretariat and law reform: a new dimension</a:t>
            </a:r>
            <a:r>
              <a:rPr lang="en-GB" sz="4400" dirty="0" smtClean="0"/>
              <a:t/>
            </a:r>
            <a:br>
              <a:rPr lang="en-GB" sz="4400" dirty="0" smtClean="0"/>
            </a:br>
            <a:endParaRPr lang="en-GB" sz="4400" dirty="0"/>
          </a:p>
        </p:txBody>
      </p:sp>
      <p:sp>
        <p:nvSpPr>
          <p:cNvPr id="7" name="Subtitle 6"/>
          <p:cNvSpPr>
            <a:spLocks noGrp="1"/>
          </p:cNvSpPr>
          <p:nvPr>
            <p:ph type="subTitle" idx="1"/>
          </p:nvPr>
        </p:nvSpPr>
        <p:spPr>
          <a:xfrm>
            <a:off x="694592" y="3272588"/>
            <a:ext cx="6858000" cy="697246"/>
          </a:xfrm>
        </p:spPr>
        <p:txBody>
          <a:bodyPr/>
          <a:lstStyle/>
          <a:p>
            <a:r>
              <a:rPr lang="en-GB" dirty="0" smtClean="0"/>
              <a:t>12 April 2015</a:t>
            </a:r>
            <a:endParaRPr lang="en-GB" dirty="0"/>
          </a:p>
        </p:txBody>
      </p:sp>
      <p:sp>
        <p:nvSpPr>
          <p:cNvPr id="2" name="Slide Number Placeholder 1"/>
          <p:cNvSpPr>
            <a:spLocks noGrp="1"/>
          </p:cNvSpPr>
          <p:nvPr>
            <p:ph type="sldNum" sz="quarter" idx="12"/>
          </p:nvPr>
        </p:nvSpPr>
        <p:spPr/>
        <p:txBody>
          <a:bodyPr/>
          <a:lstStyle/>
          <a:p>
            <a:fld id="{ACF34D92-1F3A-472D-85CE-E6DD218884AD}" type="slidenum">
              <a:rPr lang="en-GB" smtClean="0"/>
              <a:t>1</a:t>
            </a:fld>
            <a:endParaRPr lang="en-GB"/>
          </a:p>
        </p:txBody>
      </p:sp>
    </p:spTree>
    <p:extLst>
      <p:ext uri="{BB962C8B-B14F-4D97-AF65-F5344CB8AC3E}">
        <p14:creationId xmlns:p14="http://schemas.microsoft.com/office/powerpoint/2010/main" val="3124569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62993"/>
            <a:ext cx="7721600" cy="1909595"/>
          </a:xfrm>
        </p:spPr>
        <p:txBody>
          <a:bodyPr>
            <a:normAutofit fontScale="90000"/>
          </a:bodyPr>
          <a:lstStyle/>
          <a:p>
            <a:r>
              <a:rPr lang="en-US" dirty="0"/>
              <a:t>Presented by:	</a:t>
            </a:r>
            <a:r>
              <a:rPr lang="en-US" dirty="0" smtClean="0"/>
              <a:t>Marie-Pierre Olivier</a:t>
            </a:r>
            <a:br>
              <a:rPr lang="en-US" dirty="0" smtClean="0"/>
            </a:br>
            <a:r>
              <a:rPr lang="en-US" dirty="0"/>
              <a:t>	</a:t>
            </a:r>
            <a:r>
              <a:rPr lang="en-US" dirty="0" smtClean="0"/>
              <a:t>Legal Adviser, Legal Policy</a:t>
            </a:r>
            <a:br>
              <a:rPr lang="en-US" dirty="0" smtClean="0"/>
            </a:br>
            <a:r>
              <a:rPr lang="en-US" dirty="0"/>
              <a:t>	</a:t>
            </a:r>
            <a:r>
              <a:rPr lang="en-US" dirty="0" smtClean="0"/>
              <a:t>Rule of Law Division</a:t>
            </a:r>
            <a:r>
              <a:rPr lang="en-US" dirty="0"/>
              <a:t/>
            </a:r>
            <a:br>
              <a:rPr lang="en-US" dirty="0"/>
            </a:br>
            <a:r>
              <a:rPr lang="en-US" dirty="0"/>
              <a:t/>
            </a:r>
            <a:br>
              <a:rPr lang="en-US" dirty="0"/>
            </a:br>
            <a:r>
              <a:rPr lang="en-US" dirty="0"/>
              <a:t>Email:	</a:t>
            </a:r>
            <a:r>
              <a:rPr lang="en-US" dirty="0" smtClean="0"/>
              <a:t>m.olivier@commonwealth.int</a:t>
            </a:r>
            <a:r>
              <a:rPr lang="en-US" dirty="0"/>
              <a:t/>
            </a:r>
            <a:br>
              <a:rPr lang="en-US" dirty="0"/>
            </a:br>
            <a:r>
              <a:rPr lang="en-US" dirty="0"/>
              <a:t>Tel:	+44 </a:t>
            </a:r>
            <a:r>
              <a:rPr lang="en-US" dirty="0" smtClean="0"/>
              <a:t>(0)20 7747 6412</a:t>
            </a:r>
            <a:endParaRPr lang="en-GB" dirty="0"/>
          </a:p>
        </p:txBody>
      </p:sp>
      <p:sp>
        <p:nvSpPr>
          <p:cNvPr id="5" name="Subtitle 4"/>
          <p:cNvSpPr>
            <a:spLocks noGrp="1"/>
          </p:cNvSpPr>
          <p:nvPr>
            <p:ph type="subTitle" idx="1"/>
          </p:nvPr>
        </p:nvSpPr>
        <p:spPr/>
        <p:txBody>
          <a:bodyPr/>
          <a:lstStyle/>
          <a:p>
            <a:r>
              <a:rPr lang="en-GB" dirty="0" smtClean="0"/>
              <a:t>12 April 2015</a:t>
            </a:r>
            <a:endParaRPr lang="en-GB" dirty="0"/>
          </a:p>
        </p:txBody>
      </p:sp>
      <p:sp>
        <p:nvSpPr>
          <p:cNvPr id="2" name="Slide Number Placeholder 1"/>
          <p:cNvSpPr>
            <a:spLocks noGrp="1"/>
          </p:cNvSpPr>
          <p:nvPr>
            <p:ph type="sldNum" sz="quarter" idx="12"/>
          </p:nvPr>
        </p:nvSpPr>
        <p:spPr/>
        <p:txBody>
          <a:bodyPr/>
          <a:lstStyle/>
          <a:p>
            <a:fld id="{ACF34D92-1F3A-472D-85CE-E6DD218884AD}" type="slidenum">
              <a:rPr lang="en-GB" smtClean="0"/>
              <a:t>10</a:t>
            </a:fld>
            <a:endParaRPr lang="en-GB"/>
          </a:p>
        </p:txBody>
      </p:sp>
    </p:spTree>
    <p:extLst>
      <p:ext uri="{BB962C8B-B14F-4D97-AF65-F5344CB8AC3E}">
        <p14:creationId xmlns:p14="http://schemas.microsoft.com/office/powerpoint/2010/main" val="2953972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Mandate </a:t>
            </a:r>
            <a:endParaRPr lang="en-GB" dirty="0"/>
          </a:p>
        </p:txBody>
      </p:sp>
      <p:sp>
        <p:nvSpPr>
          <p:cNvPr id="5" name="Text Placeholder 4"/>
          <p:cNvSpPr>
            <a:spLocks noGrp="1"/>
          </p:cNvSpPr>
          <p:nvPr>
            <p:ph type="body" sz="quarter" idx="4294967295"/>
          </p:nvPr>
        </p:nvSpPr>
        <p:spPr>
          <a:xfrm>
            <a:off x="712177" y="1969844"/>
            <a:ext cx="7886700" cy="4307864"/>
          </a:xfrm>
        </p:spPr>
        <p:txBody>
          <a:bodyPr>
            <a:normAutofit/>
          </a:bodyPr>
          <a:lstStyle/>
          <a:p>
            <a:r>
              <a:rPr lang="en-GB" dirty="0" smtClean="0">
                <a:latin typeface="Trebuchet MS" panose="020B0603020202020204" pitchFamily="34" charset="0"/>
              </a:rPr>
              <a:t>The Commonwealth Secretariat obtains its mandates at the Commonwealth Heads of Government Meeting (CHOGM) as well as from meetings of Ministers. </a:t>
            </a:r>
          </a:p>
          <a:p>
            <a:r>
              <a:rPr lang="en-GB" dirty="0" smtClean="0">
                <a:latin typeface="Trebuchet MS" panose="020B0603020202020204" pitchFamily="34" charset="0"/>
              </a:rPr>
              <a:t>The Commonwealth Attorneys-General and Law Ministers meet every three years to review the work of the Rule of Law Division of the Secretariat and to propose new mandates. The last meeting took place in Botswana in May 2014.</a:t>
            </a:r>
          </a:p>
          <a:p>
            <a:r>
              <a:rPr lang="en-GB" dirty="0" smtClean="0">
                <a:latin typeface="Trebuchet MS" panose="020B0603020202020204" pitchFamily="34" charset="0"/>
              </a:rPr>
              <a:t>The </a:t>
            </a:r>
            <a:r>
              <a:rPr lang="en-GB" dirty="0">
                <a:latin typeface="Trebuchet MS" panose="020B0603020202020204" pitchFamily="34" charset="0"/>
              </a:rPr>
              <a:t>Commonwealth also holds a bi-annual meeting of Law Ministers of Small Commonwealth Jurisdictions to address areas of work of particular interest to its member countries with a population of less than 2.5 million</a:t>
            </a:r>
            <a:r>
              <a:rPr lang="en-GB" dirty="0" smtClean="0">
                <a:latin typeface="Trebuchet MS" panose="020B0603020202020204" pitchFamily="34" charset="0"/>
              </a:rPr>
              <a:t>. The last meeting took place in London in September 2013.</a:t>
            </a:r>
            <a:endParaRPr lang="en-GB" dirty="0">
              <a:latin typeface="Trebuchet MS" panose="020B0603020202020204" pitchFamily="34" charset="0"/>
            </a:endParaRPr>
          </a:p>
        </p:txBody>
      </p:sp>
      <p:sp>
        <p:nvSpPr>
          <p:cNvPr id="3" name="Slide Number Placeholder 2"/>
          <p:cNvSpPr>
            <a:spLocks noGrp="1"/>
          </p:cNvSpPr>
          <p:nvPr>
            <p:ph type="sldNum" sz="quarter" idx="12"/>
          </p:nvPr>
        </p:nvSpPr>
        <p:spPr/>
        <p:txBody>
          <a:bodyPr/>
          <a:lstStyle/>
          <a:p>
            <a:fld id="{ACF34D92-1F3A-472D-85CE-E6DD218884AD}" type="slidenum">
              <a:rPr lang="en-GB" smtClean="0"/>
              <a:t>2</a:t>
            </a:fld>
            <a:endParaRPr lang="en-GB"/>
          </a:p>
        </p:txBody>
      </p:sp>
    </p:spTree>
    <p:extLst>
      <p:ext uri="{BB962C8B-B14F-4D97-AF65-F5344CB8AC3E}">
        <p14:creationId xmlns:p14="http://schemas.microsoft.com/office/powerpoint/2010/main" val="1357062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Commonwealth Charter</a:t>
            </a:r>
            <a:endParaRPr lang="en-GB" dirty="0"/>
          </a:p>
        </p:txBody>
      </p:sp>
      <p:sp>
        <p:nvSpPr>
          <p:cNvPr id="3" name="Content Placeholder 2"/>
          <p:cNvSpPr>
            <a:spLocks noGrp="1"/>
          </p:cNvSpPr>
          <p:nvPr>
            <p:ph idx="1"/>
          </p:nvPr>
        </p:nvSpPr>
        <p:spPr>
          <a:xfrm>
            <a:off x="628650" y="1888066"/>
            <a:ext cx="8049683" cy="4555067"/>
          </a:xfrm>
        </p:spPr>
        <p:txBody>
          <a:bodyPr>
            <a:normAutofit/>
          </a:bodyPr>
          <a:lstStyle/>
          <a:p>
            <a:pPr marL="0" indent="0">
              <a:buNone/>
            </a:pPr>
            <a:r>
              <a:rPr lang="en-GB" dirty="0" smtClean="0">
                <a:solidFill>
                  <a:srgbClr val="37377D"/>
                </a:solidFill>
              </a:rPr>
              <a:t>Rule of Law</a:t>
            </a:r>
            <a:endParaRPr lang="en-GB" i="1" dirty="0" smtClean="0">
              <a:solidFill>
                <a:srgbClr val="37377D"/>
              </a:solidFill>
            </a:endParaRPr>
          </a:p>
          <a:p>
            <a:pPr marL="0" indent="0">
              <a:buNone/>
            </a:pPr>
            <a:r>
              <a:rPr lang="en-GB" dirty="0"/>
              <a:t>We believe in the rule of law as an essential protection for the people of </a:t>
            </a:r>
            <a:r>
              <a:rPr lang="en-GB" dirty="0" smtClean="0"/>
              <a:t>the Commonwealth </a:t>
            </a:r>
            <a:r>
              <a:rPr lang="en-GB" dirty="0"/>
              <a:t>and as an assurance of limited and accountable government.</a:t>
            </a:r>
          </a:p>
          <a:p>
            <a:pPr marL="0" indent="0">
              <a:buNone/>
            </a:pPr>
            <a:r>
              <a:rPr lang="en-GB" dirty="0"/>
              <a:t>In particular we support an independent, impartial, honest and </a:t>
            </a:r>
            <a:r>
              <a:rPr lang="en-GB" dirty="0" smtClean="0"/>
              <a:t>competent judiciary </a:t>
            </a:r>
            <a:r>
              <a:rPr lang="en-GB" dirty="0"/>
              <a:t>and recognise that an independent, effective and competent </a:t>
            </a:r>
            <a:r>
              <a:rPr lang="en-GB" dirty="0" smtClean="0"/>
              <a:t>legal system </a:t>
            </a:r>
            <a:r>
              <a:rPr lang="en-GB" dirty="0"/>
              <a:t>is integral to upholding the rule of law, engendering </a:t>
            </a:r>
            <a:r>
              <a:rPr lang="en-GB" dirty="0" smtClean="0"/>
              <a:t>public confidence </a:t>
            </a:r>
            <a:r>
              <a:rPr lang="en-GB" dirty="0"/>
              <a:t>and dispensing justice.</a:t>
            </a:r>
          </a:p>
        </p:txBody>
      </p:sp>
      <p:sp>
        <p:nvSpPr>
          <p:cNvPr id="4" name="Slide Number Placeholder 3"/>
          <p:cNvSpPr>
            <a:spLocks noGrp="1"/>
          </p:cNvSpPr>
          <p:nvPr>
            <p:ph type="sldNum" sz="quarter" idx="12"/>
          </p:nvPr>
        </p:nvSpPr>
        <p:spPr/>
        <p:txBody>
          <a:bodyPr/>
          <a:lstStyle/>
          <a:p>
            <a:fld id="{ACF34D92-1F3A-472D-85CE-E6DD218884AD}" type="slidenum">
              <a:rPr lang="en-GB" smtClean="0"/>
              <a:t>3</a:t>
            </a:fld>
            <a:endParaRPr lang="en-GB"/>
          </a:p>
        </p:txBody>
      </p:sp>
    </p:spTree>
    <p:extLst>
      <p:ext uri="{BB962C8B-B14F-4D97-AF65-F5344CB8AC3E}">
        <p14:creationId xmlns:p14="http://schemas.microsoft.com/office/powerpoint/2010/main" val="4210366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Commonwealth Strategic Plan</a:t>
            </a:r>
            <a:endParaRPr lang="en-GB" dirty="0"/>
          </a:p>
        </p:txBody>
      </p:sp>
      <p:sp>
        <p:nvSpPr>
          <p:cNvPr id="3" name="Content Placeholder 2"/>
          <p:cNvSpPr>
            <a:spLocks noGrp="1"/>
          </p:cNvSpPr>
          <p:nvPr>
            <p:ph idx="1"/>
          </p:nvPr>
        </p:nvSpPr>
        <p:spPr/>
        <p:txBody>
          <a:bodyPr>
            <a:normAutofit/>
          </a:bodyPr>
          <a:lstStyle/>
          <a:p>
            <a:r>
              <a:rPr lang="en-GB" dirty="0" smtClean="0"/>
              <a:t>New </a:t>
            </a:r>
            <a:r>
              <a:rPr lang="en-GB" dirty="0"/>
              <a:t>Strategic Plan for </a:t>
            </a:r>
            <a:r>
              <a:rPr lang="en-GB" dirty="0" smtClean="0"/>
              <a:t>2013/14 – 2016/17</a:t>
            </a:r>
          </a:p>
          <a:p>
            <a:r>
              <a:rPr lang="en-GB" dirty="0" smtClean="0"/>
              <a:t>Strongly influenced by the Commonwealth Charter</a:t>
            </a:r>
          </a:p>
          <a:p>
            <a:r>
              <a:rPr lang="en-GB" dirty="0"/>
              <a:t>T</a:t>
            </a:r>
            <a:r>
              <a:rPr lang="en-GB" dirty="0" smtClean="0"/>
              <a:t>hree </a:t>
            </a:r>
            <a:r>
              <a:rPr lang="en-GB" dirty="0"/>
              <a:t>overarching goals:</a:t>
            </a:r>
          </a:p>
          <a:p>
            <a:pPr marL="0" indent="0">
              <a:buNone/>
            </a:pPr>
            <a:r>
              <a:rPr lang="en-GB" dirty="0"/>
              <a:t>	</a:t>
            </a:r>
            <a:r>
              <a:rPr lang="en-GB" dirty="0" smtClean="0"/>
              <a:t>- Strong </a:t>
            </a:r>
            <a:r>
              <a:rPr lang="en-GB" dirty="0"/>
              <a:t>democracy, rule of law, promotion and </a:t>
            </a:r>
            <a:r>
              <a:rPr lang="en-GB" dirty="0" smtClean="0"/>
              <a:t>	protection </a:t>
            </a:r>
            <a:r>
              <a:rPr lang="en-GB" dirty="0"/>
              <a:t>of </a:t>
            </a:r>
            <a:r>
              <a:rPr lang="en-GB" dirty="0" smtClean="0"/>
              <a:t>	human </a:t>
            </a:r>
            <a:r>
              <a:rPr lang="en-GB" dirty="0"/>
              <a:t>rights and respect for </a:t>
            </a:r>
            <a:r>
              <a:rPr lang="en-GB" dirty="0" smtClean="0"/>
              <a:t>diversity</a:t>
            </a:r>
            <a:endParaRPr lang="en-GB" dirty="0"/>
          </a:p>
          <a:p>
            <a:pPr marL="0" indent="0">
              <a:buNone/>
            </a:pPr>
            <a:r>
              <a:rPr lang="en-GB" dirty="0"/>
              <a:t>	</a:t>
            </a:r>
            <a:r>
              <a:rPr lang="en-GB" dirty="0" smtClean="0"/>
              <a:t>- Inclusive </a:t>
            </a:r>
            <a:r>
              <a:rPr lang="en-GB" dirty="0"/>
              <a:t>growth and sustainable </a:t>
            </a:r>
            <a:r>
              <a:rPr lang="en-GB" dirty="0" smtClean="0"/>
              <a:t>development</a:t>
            </a:r>
          </a:p>
          <a:p>
            <a:pPr marL="0" indent="0">
              <a:buNone/>
            </a:pPr>
            <a:r>
              <a:rPr lang="en-GB" dirty="0"/>
              <a:t>	</a:t>
            </a:r>
            <a:r>
              <a:rPr lang="en-GB" dirty="0" smtClean="0"/>
              <a:t>- A </a:t>
            </a:r>
            <a:r>
              <a:rPr lang="en-GB" dirty="0"/>
              <a:t>well-connected and networked Commonwealth</a:t>
            </a:r>
            <a:r>
              <a:rPr lang="en-GB" dirty="0" smtClean="0"/>
              <a:t>.</a:t>
            </a:r>
          </a:p>
        </p:txBody>
      </p:sp>
      <p:sp>
        <p:nvSpPr>
          <p:cNvPr id="4" name="Slide Number Placeholder 3"/>
          <p:cNvSpPr>
            <a:spLocks noGrp="1"/>
          </p:cNvSpPr>
          <p:nvPr>
            <p:ph type="sldNum" sz="quarter" idx="12"/>
          </p:nvPr>
        </p:nvSpPr>
        <p:spPr/>
        <p:txBody>
          <a:bodyPr/>
          <a:lstStyle/>
          <a:p>
            <a:fld id="{ACF34D92-1F3A-472D-85CE-E6DD218884AD}" type="slidenum">
              <a:rPr lang="en-GB" smtClean="0"/>
              <a:t>4</a:t>
            </a:fld>
            <a:endParaRPr lang="en-GB"/>
          </a:p>
        </p:txBody>
      </p:sp>
    </p:spTree>
    <p:extLst>
      <p:ext uri="{BB962C8B-B14F-4D97-AF65-F5344CB8AC3E}">
        <p14:creationId xmlns:p14="http://schemas.microsoft.com/office/powerpoint/2010/main" val="371764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Commonwealth Strategic Plan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Six strategic outcomes:</a:t>
            </a:r>
          </a:p>
          <a:p>
            <a:pPr marL="0" indent="0">
              <a:buNone/>
            </a:pPr>
            <a:r>
              <a:rPr lang="en-GB" dirty="0" smtClean="0"/>
              <a:t>	1) Greater adherence to Commonwealth political values 	and principles</a:t>
            </a:r>
          </a:p>
          <a:p>
            <a:pPr marL="0" indent="0">
              <a:buNone/>
            </a:pPr>
            <a:r>
              <a:rPr lang="en-GB" dirty="0" smtClean="0"/>
              <a:t>	2) More effective, efficient and equitable public 	governance</a:t>
            </a:r>
          </a:p>
          <a:p>
            <a:pPr marL="0" indent="0">
              <a:buNone/>
            </a:pPr>
            <a:r>
              <a:rPr lang="en-GB" dirty="0" smtClean="0"/>
              <a:t>	3) Enhanced positive impact of social development</a:t>
            </a:r>
          </a:p>
          <a:p>
            <a:pPr marL="0" indent="0">
              <a:buNone/>
            </a:pPr>
            <a:r>
              <a:rPr lang="en-GB" dirty="0" smtClean="0"/>
              <a:t>	4) Youth more integrated and valued in political and 	development processes</a:t>
            </a:r>
          </a:p>
          <a:p>
            <a:pPr marL="0" indent="0">
              <a:buNone/>
            </a:pPr>
            <a:r>
              <a:rPr lang="en-GB" dirty="0" smtClean="0"/>
              <a:t>	5) More inclusive economic growth and sustainable 	development</a:t>
            </a:r>
          </a:p>
          <a:p>
            <a:pPr marL="0" indent="0">
              <a:buNone/>
            </a:pPr>
            <a:r>
              <a:rPr lang="en-GB" dirty="0" smtClean="0"/>
              <a:t>	6) Strengthened resilience of small states and vulnerable 	states</a:t>
            </a:r>
            <a:endParaRPr lang="en-GB" dirty="0"/>
          </a:p>
        </p:txBody>
      </p:sp>
      <p:sp>
        <p:nvSpPr>
          <p:cNvPr id="4" name="Slide Number Placeholder 3"/>
          <p:cNvSpPr>
            <a:spLocks noGrp="1"/>
          </p:cNvSpPr>
          <p:nvPr>
            <p:ph type="sldNum" sz="quarter" idx="12"/>
          </p:nvPr>
        </p:nvSpPr>
        <p:spPr/>
        <p:txBody>
          <a:bodyPr/>
          <a:lstStyle/>
          <a:p>
            <a:fld id="{ACF34D92-1F3A-472D-85CE-E6DD218884AD}" type="slidenum">
              <a:rPr lang="en-GB" smtClean="0"/>
              <a:t>5</a:t>
            </a:fld>
            <a:endParaRPr lang="en-GB"/>
          </a:p>
        </p:txBody>
      </p:sp>
    </p:spTree>
    <p:extLst>
      <p:ext uri="{BB962C8B-B14F-4D97-AF65-F5344CB8AC3E}">
        <p14:creationId xmlns:p14="http://schemas.microsoft.com/office/powerpoint/2010/main" val="905870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Rule of Law Division</a:t>
            </a:r>
            <a:endParaRPr lang="en-GB" dirty="0"/>
          </a:p>
        </p:txBody>
      </p:sp>
      <p:sp>
        <p:nvSpPr>
          <p:cNvPr id="3" name="Content Placeholder 2"/>
          <p:cNvSpPr>
            <a:spLocks noGrp="1"/>
          </p:cNvSpPr>
          <p:nvPr>
            <p:ph idx="1"/>
          </p:nvPr>
        </p:nvSpPr>
        <p:spPr/>
        <p:txBody>
          <a:bodyPr/>
          <a:lstStyle/>
          <a:p>
            <a:r>
              <a:rPr lang="en-GB" dirty="0" smtClean="0"/>
              <a:t>New name since July 2014</a:t>
            </a:r>
          </a:p>
          <a:p>
            <a:r>
              <a:rPr lang="en-GB" dirty="0" smtClean="0"/>
              <a:t>Two sections: Justice and Law Development</a:t>
            </a:r>
          </a:p>
          <a:p>
            <a:r>
              <a:rPr lang="en-GB" dirty="0" smtClean="0"/>
              <a:t>Newly created Law Development Section will address law reform</a:t>
            </a:r>
            <a:endParaRPr lang="en-GB" dirty="0"/>
          </a:p>
        </p:txBody>
      </p:sp>
      <p:sp>
        <p:nvSpPr>
          <p:cNvPr id="4" name="Slide Number Placeholder 3"/>
          <p:cNvSpPr>
            <a:spLocks noGrp="1"/>
          </p:cNvSpPr>
          <p:nvPr>
            <p:ph type="sldNum" sz="quarter" idx="12"/>
          </p:nvPr>
        </p:nvSpPr>
        <p:spPr/>
        <p:txBody>
          <a:bodyPr/>
          <a:lstStyle/>
          <a:p>
            <a:fld id="{ACF34D92-1F3A-472D-85CE-E6DD218884AD}" type="slidenum">
              <a:rPr lang="en-GB" smtClean="0"/>
              <a:t>6</a:t>
            </a:fld>
            <a:endParaRPr lang="en-GB"/>
          </a:p>
        </p:txBody>
      </p:sp>
    </p:spTree>
    <p:extLst>
      <p:ext uri="{BB962C8B-B14F-4D97-AF65-F5344CB8AC3E}">
        <p14:creationId xmlns:p14="http://schemas.microsoft.com/office/powerpoint/2010/main" val="573675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New approach to law reform</a:t>
            </a:r>
            <a:endParaRPr lang="en-GB" dirty="0"/>
          </a:p>
        </p:txBody>
      </p:sp>
      <p:sp>
        <p:nvSpPr>
          <p:cNvPr id="7" name="Content Placeholder 6"/>
          <p:cNvSpPr>
            <a:spLocks noGrp="1"/>
          </p:cNvSpPr>
          <p:nvPr>
            <p:ph idx="1"/>
          </p:nvPr>
        </p:nvSpPr>
        <p:spPr/>
        <p:txBody>
          <a:bodyPr>
            <a:normAutofit lnSpcReduction="10000"/>
          </a:bodyPr>
          <a:lstStyle/>
          <a:p>
            <a:r>
              <a:rPr lang="en-GB" dirty="0" smtClean="0"/>
              <a:t>Law Development Section’s objectives</a:t>
            </a:r>
          </a:p>
          <a:p>
            <a:pPr lvl="1"/>
            <a:r>
              <a:rPr lang="en-GB" dirty="0" smtClean="0"/>
              <a:t>Rule of law and development (post-2015 Agenda)</a:t>
            </a:r>
          </a:p>
          <a:p>
            <a:pPr lvl="1"/>
            <a:r>
              <a:rPr lang="en-GB" dirty="0" smtClean="0"/>
              <a:t>Emerging areas of the law</a:t>
            </a:r>
          </a:p>
          <a:p>
            <a:pPr lvl="1"/>
            <a:r>
              <a:rPr lang="en-GB" dirty="0" smtClean="0"/>
              <a:t>Legal frameworks</a:t>
            </a:r>
          </a:p>
          <a:p>
            <a:pPr lvl="1"/>
            <a:endParaRPr lang="en-GB" dirty="0" smtClean="0"/>
          </a:p>
          <a:p>
            <a:r>
              <a:rPr lang="en-GB" dirty="0" smtClean="0"/>
              <a:t>Increased focus on research and keeping member states informed of new developments</a:t>
            </a:r>
          </a:p>
          <a:p>
            <a:r>
              <a:rPr lang="en-GB" dirty="0" smtClean="0"/>
              <a:t>Challenges faced by small states, e.g. climate change</a:t>
            </a:r>
          </a:p>
          <a:p>
            <a:r>
              <a:rPr lang="en-GB" dirty="0" smtClean="0"/>
              <a:t>Creation of networks – Knowledge hubs</a:t>
            </a:r>
          </a:p>
          <a:p>
            <a:r>
              <a:rPr lang="en-GB" dirty="0" smtClean="0"/>
              <a:t>Long-term experts: focus on mentoring and create pan-Commonwealth network</a:t>
            </a:r>
          </a:p>
        </p:txBody>
      </p:sp>
      <p:sp>
        <p:nvSpPr>
          <p:cNvPr id="2" name="Slide Number Placeholder 1"/>
          <p:cNvSpPr>
            <a:spLocks noGrp="1"/>
          </p:cNvSpPr>
          <p:nvPr>
            <p:ph type="sldNum" sz="quarter" idx="12"/>
          </p:nvPr>
        </p:nvSpPr>
        <p:spPr/>
        <p:txBody>
          <a:bodyPr/>
          <a:lstStyle/>
          <a:p>
            <a:fld id="{ACF34D92-1F3A-472D-85CE-E6DD218884AD}" type="slidenum">
              <a:rPr lang="en-GB" smtClean="0"/>
              <a:t>7</a:t>
            </a:fld>
            <a:endParaRPr lang="en-GB"/>
          </a:p>
        </p:txBody>
      </p:sp>
    </p:spTree>
    <p:extLst>
      <p:ext uri="{BB962C8B-B14F-4D97-AF65-F5344CB8AC3E}">
        <p14:creationId xmlns:p14="http://schemas.microsoft.com/office/powerpoint/2010/main" val="3089043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Rule of law and sustainable development</a:t>
            </a:r>
            <a:endParaRPr lang="en-GB" dirty="0"/>
          </a:p>
        </p:txBody>
      </p:sp>
      <p:sp>
        <p:nvSpPr>
          <p:cNvPr id="7" name="Content Placeholder 6"/>
          <p:cNvSpPr>
            <a:spLocks noGrp="1"/>
          </p:cNvSpPr>
          <p:nvPr>
            <p:ph idx="1"/>
          </p:nvPr>
        </p:nvSpPr>
        <p:spPr/>
        <p:txBody>
          <a:bodyPr>
            <a:normAutofit lnSpcReduction="10000"/>
          </a:bodyPr>
          <a:lstStyle/>
          <a:p>
            <a:r>
              <a:rPr lang="en-GB" dirty="0" smtClean="0"/>
              <a:t>Promote the participation of Commonwealth countries in the UN process, particularly small states</a:t>
            </a:r>
          </a:p>
          <a:p>
            <a:r>
              <a:rPr lang="en-GB" dirty="0"/>
              <a:t>Goal 16. Promote peaceful and inclusive societies for sustainable development, provide access to justice for all and build effective, accountable and inclusive institutions at all levels</a:t>
            </a:r>
            <a:endParaRPr lang="en-GB" dirty="0" smtClean="0"/>
          </a:p>
          <a:p>
            <a:r>
              <a:rPr lang="en-GB" dirty="0" smtClean="0"/>
              <a:t>Importance of sound legal framework in sustainable economic development:</a:t>
            </a:r>
          </a:p>
          <a:p>
            <a:pPr lvl="1"/>
            <a:r>
              <a:rPr lang="en-GB" dirty="0" smtClean="0"/>
              <a:t>Public finance</a:t>
            </a:r>
          </a:p>
          <a:p>
            <a:pPr lvl="1"/>
            <a:r>
              <a:rPr lang="en-GB" dirty="0" smtClean="0"/>
              <a:t>Environment</a:t>
            </a:r>
          </a:p>
          <a:p>
            <a:pPr lvl="1"/>
            <a:r>
              <a:rPr lang="en-GB" dirty="0" smtClean="0"/>
              <a:t>Access to health</a:t>
            </a:r>
            <a:r>
              <a:rPr lang="en-GB" dirty="0"/>
              <a:t> </a:t>
            </a:r>
            <a:r>
              <a:rPr lang="en-GB" dirty="0" smtClean="0"/>
              <a:t>and education</a:t>
            </a:r>
          </a:p>
          <a:p>
            <a:pPr lvl="1"/>
            <a:r>
              <a:rPr lang="en-GB" dirty="0" smtClean="0"/>
              <a:t>Promoting equality</a:t>
            </a:r>
          </a:p>
          <a:p>
            <a:pPr marL="0" indent="0">
              <a:buNone/>
            </a:pPr>
            <a:endParaRPr lang="en-GB" dirty="0" smtClean="0"/>
          </a:p>
        </p:txBody>
      </p:sp>
      <p:sp>
        <p:nvSpPr>
          <p:cNvPr id="2" name="Slide Number Placeholder 1"/>
          <p:cNvSpPr>
            <a:spLocks noGrp="1"/>
          </p:cNvSpPr>
          <p:nvPr>
            <p:ph type="sldNum" sz="quarter" idx="12"/>
          </p:nvPr>
        </p:nvSpPr>
        <p:spPr/>
        <p:txBody>
          <a:bodyPr/>
          <a:lstStyle/>
          <a:p>
            <a:fld id="{ACF34D92-1F3A-472D-85CE-E6DD218884AD}" type="slidenum">
              <a:rPr lang="en-GB" smtClean="0"/>
              <a:t>8</a:t>
            </a:fld>
            <a:endParaRPr lang="en-GB"/>
          </a:p>
        </p:txBody>
      </p:sp>
    </p:spTree>
    <p:extLst>
      <p:ext uri="{BB962C8B-B14F-4D97-AF65-F5344CB8AC3E}">
        <p14:creationId xmlns:p14="http://schemas.microsoft.com/office/powerpoint/2010/main" val="3877066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Promote sustainability</a:t>
            </a:r>
            <a:endParaRPr lang="en-GB" dirty="0"/>
          </a:p>
        </p:txBody>
      </p:sp>
      <p:sp>
        <p:nvSpPr>
          <p:cNvPr id="7" name="Content Placeholder 6"/>
          <p:cNvSpPr>
            <a:spLocks noGrp="1"/>
          </p:cNvSpPr>
          <p:nvPr>
            <p:ph idx="1"/>
          </p:nvPr>
        </p:nvSpPr>
        <p:spPr/>
        <p:txBody>
          <a:bodyPr>
            <a:normAutofit/>
          </a:bodyPr>
          <a:lstStyle/>
          <a:p>
            <a:r>
              <a:rPr lang="en-GB" dirty="0" smtClean="0"/>
              <a:t>Creation of tools: model laws, handbooks, guidance notes</a:t>
            </a:r>
          </a:p>
          <a:p>
            <a:r>
              <a:rPr lang="en-GB" dirty="0" smtClean="0"/>
              <a:t>Exchange of best practices and expertise</a:t>
            </a:r>
          </a:p>
          <a:p>
            <a:r>
              <a:rPr lang="en-GB" dirty="0" smtClean="0"/>
              <a:t>Less focus on short-term trainings</a:t>
            </a:r>
          </a:p>
          <a:p>
            <a:r>
              <a:rPr lang="en-GB" dirty="0" smtClean="0"/>
              <a:t>Policy papers</a:t>
            </a:r>
          </a:p>
          <a:p>
            <a:r>
              <a:rPr lang="en-GB" dirty="0" smtClean="0"/>
              <a:t>Commonwealth Cybercrime Initiative model</a:t>
            </a:r>
          </a:p>
          <a:p>
            <a:r>
              <a:rPr lang="en-GB" dirty="0" smtClean="0"/>
              <a:t>Commonwealth Law Bulletin</a:t>
            </a:r>
            <a:endParaRPr lang="en-GB" dirty="0"/>
          </a:p>
        </p:txBody>
      </p:sp>
      <p:sp>
        <p:nvSpPr>
          <p:cNvPr id="2" name="Slide Number Placeholder 1"/>
          <p:cNvSpPr>
            <a:spLocks noGrp="1"/>
          </p:cNvSpPr>
          <p:nvPr>
            <p:ph type="sldNum" sz="quarter" idx="12"/>
          </p:nvPr>
        </p:nvSpPr>
        <p:spPr/>
        <p:txBody>
          <a:bodyPr/>
          <a:lstStyle/>
          <a:p>
            <a:fld id="{ACF34D92-1F3A-472D-85CE-E6DD218884AD}" type="slidenum">
              <a:rPr lang="en-GB" smtClean="0"/>
              <a:t>9</a:t>
            </a:fld>
            <a:endParaRPr lang="en-GB"/>
          </a:p>
        </p:txBody>
      </p:sp>
    </p:spTree>
    <p:extLst>
      <p:ext uri="{BB962C8B-B14F-4D97-AF65-F5344CB8AC3E}">
        <p14:creationId xmlns:p14="http://schemas.microsoft.com/office/powerpoint/2010/main" val="3517167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D4CC7B00CB16E4CBF1E0C4C6D856DDE" ma:contentTypeVersion="0" ma:contentTypeDescription="Create a new document." ma:contentTypeScope="" ma:versionID="e4d7822d0ee8546135895d328304671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75C62D-9CC6-4DAC-9B67-8A50AB1ABA15}">
  <ds:schemaRefs>
    <ds:schemaRef ds:uri="http://schemas.microsoft.com/office/2006/documentManagement/types"/>
    <ds:schemaRef ds:uri="http://www.w3.org/XML/1998/namespace"/>
    <ds:schemaRef ds:uri="http://purl.org/dc/dcmitype/"/>
    <ds:schemaRef ds:uri="http://purl.org/dc/elements/1.1/"/>
    <ds:schemaRef ds:uri="http://purl.org/dc/term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6330E16D-18BD-401F-BBAF-05D4EAE82D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5194E8D-F404-482A-B1AA-B18B640C9F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1660</TotalTime>
  <Words>429</Words>
  <Application>Microsoft Office PowerPoint</Application>
  <PresentationFormat>On-screen Show (4:3)</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Commonwealth Secretariat and law reform: a new dimension </vt:lpstr>
      <vt:lpstr>Mandate </vt:lpstr>
      <vt:lpstr>Commonwealth Charter</vt:lpstr>
      <vt:lpstr>Commonwealth Strategic Plan</vt:lpstr>
      <vt:lpstr>Commonwealth Strategic Plan</vt:lpstr>
      <vt:lpstr>Rule of Law Division</vt:lpstr>
      <vt:lpstr>New approach to law reform</vt:lpstr>
      <vt:lpstr>Rule of law and sustainable development</vt:lpstr>
      <vt:lpstr>Promote sustainability</vt:lpstr>
      <vt:lpstr>Presented by: Marie-Pierre Olivier  Legal Adviser, Legal Policy  Rule of Law Division  Email: m.olivier@commonwealth.int Tel: +44 (0)20 7747 6412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Davies</dc:creator>
  <cp:lastModifiedBy>Z418315</cp:lastModifiedBy>
  <cp:revision>98</cp:revision>
  <dcterms:created xsi:type="dcterms:W3CDTF">2013-05-23T15:16:00Z</dcterms:created>
  <dcterms:modified xsi:type="dcterms:W3CDTF">2015-04-29T14:37:42Z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0x010100AD4CC7B00CB16E4CBF1E0C4C6D856DDE</vt:lpwstr>
  </property>
</Properties>
</file>